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5"/>
  </p:notesMasterIdLst>
  <p:sldIdLst>
    <p:sldId id="269" r:id="rId3"/>
    <p:sldId id="294" r:id="rId4"/>
    <p:sldId id="298" r:id="rId5"/>
    <p:sldId id="299" r:id="rId6"/>
    <p:sldId id="275" r:id="rId7"/>
    <p:sldId id="296" r:id="rId8"/>
    <p:sldId id="304" r:id="rId9"/>
    <p:sldId id="297" r:id="rId10"/>
    <p:sldId id="300" r:id="rId11"/>
    <p:sldId id="301" r:id="rId12"/>
    <p:sldId id="302" r:id="rId13"/>
    <p:sldId id="303" r:id="rId14"/>
  </p:sldIdLst>
  <p:sldSz cx="12192000" cy="6858000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424" autoAdjust="0"/>
  </p:normalViewPr>
  <p:slideViewPr>
    <p:cSldViewPr>
      <p:cViewPr varScale="1">
        <p:scale>
          <a:sx n="58" d="100"/>
          <a:sy n="58" d="100"/>
        </p:scale>
        <p:origin x="78" y="11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D3AD0F-8BAD-4904-B6F0-9913B09559F7}" type="datetimeFigureOut">
              <a:rPr lang="ru-RU" smtClean="0"/>
              <a:t>08.02.2017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263" y="746125"/>
            <a:ext cx="662463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AE6C7C-39F5-44B2-8480-8AD4DC00B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590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051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274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7342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1548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52006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49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49" y="458947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1435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93729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9472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438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42396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852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21543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90933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21767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1094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539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511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094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873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6715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94093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799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08.02.2017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90694-2750-42F1-BDBC-BC47B171BF51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09.02.2017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F3D81-D62B-4FDE-8459-4C2731D51B1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7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3432" y="1628800"/>
            <a:ext cx="10225136" cy="166514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+mn-lt"/>
              </a:rPr>
              <a:t>О реализации комплекса мер по обеспечению </a:t>
            </a:r>
            <a:r>
              <a:rPr lang="ru-RU" sz="3600" b="1" dirty="0" smtClean="0">
                <a:latin typeface="+mn-lt"/>
              </a:rPr>
              <a:t>антитеррористической </a:t>
            </a:r>
            <a:r>
              <a:rPr lang="ru-RU" sz="3600" b="1" dirty="0">
                <a:latin typeface="+mn-lt"/>
              </a:rPr>
              <a:t>защищенности объектов образования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59696" y="4509120"/>
            <a:ext cx="8010128" cy="79208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800" b="1" dirty="0" smtClean="0"/>
              <a:t>Заместитель министра образования и науки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800" b="1" dirty="0" smtClean="0"/>
              <a:t>Республики Татарстан Т.Б. Алишев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45329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177770"/>
              </p:ext>
            </p:extLst>
          </p:nvPr>
        </p:nvGraphicFramePr>
        <p:xfrm>
          <a:off x="551385" y="692696"/>
          <a:ext cx="5328590" cy="5688622"/>
        </p:xfrm>
        <a:graphic>
          <a:graphicData uri="http://schemas.openxmlformats.org/drawingml/2006/table">
            <a:tbl>
              <a:tblPr/>
              <a:tblGrid>
                <a:gridCol w="1135390"/>
                <a:gridCol w="1793398"/>
                <a:gridCol w="1199901"/>
                <a:gridCol w="1199901"/>
              </a:tblGrid>
              <a:tr h="22097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МР РТ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Ограждение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061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Оснащено организаций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 оснащенности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Азнакаевский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Актанышский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83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Альметьевский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164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Арский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Бугульминский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104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Буинский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Верхнеуслонский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Дрожжановский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Заинский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Кайбицкий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46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Лаишевский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Лениногорский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Пестречинский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Рыбнослободский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Сабинский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79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Сармановский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Спасский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Тукаевский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51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Зеленодольский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Мамадышский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98,7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Алькеевский 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70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98,6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209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г.Казань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528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97,8</a:t>
                      </a:r>
                    </a:p>
                  </a:txBody>
                  <a:tcPr marL="6765" marR="6765" marT="67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555480"/>
              </p:ext>
            </p:extLst>
          </p:nvPr>
        </p:nvGraphicFramePr>
        <p:xfrm>
          <a:off x="6168008" y="692696"/>
          <a:ext cx="5472608" cy="5688624"/>
        </p:xfrm>
        <a:graphic>
          <a:graphicData uri="http://schemas.openxmlformats.org/drawingml/2006/table">
            <a:tbl>
              <a:tblPr/>
              <a:tblGrid>
                <a:gridCol w="352039"/>
                <a:gridCol w="2224248"/>
                <a:gridCol w="1408156"/>
                <a:gridCol w="1488165"/>
              </a:tblGrid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Менделеевский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97,7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Новошешминский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97,7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Ютазинский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97,4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Атнинский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97,1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Агрызский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49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96,1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Высокогорский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73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96,1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г.Набережные Челны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199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95,7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Тюлячинский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95,7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Нижнекамск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153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94,4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Алексеевский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94,3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Апастовский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53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Бавлинский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92,9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Камско-Устьинский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90,6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Мензелинский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90,6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Черемшанский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88,2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Балтасинский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87,9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Нурлатский 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87,8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Елабужский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80,3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Аксубаевский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78,9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Кукморский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80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69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Муслюмовский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67,2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Тетюшский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37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Чистопольский 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37026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3427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92,5</a:t>
                      </a:r>
                    </a:p>
                  </a:txBody>
                  <a:tcPr marL="7252" marR="7252" marT="725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79376" y="260649"/>
            <a:ext cx="11233248" cy="1440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Оснащенность ограждением</a:t>
            </a:r>
            <a:endParaRPr lang="ru-RU" sz="2400" b="1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376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77197"/>
              </p:ext>
            </p:extLst>
          </p:nvPr>
        </p:nvGraphicFramePr>
        <p:xfrm>
          <a:off x="623393" y="692696"/>
          <a:ext cx="5184577" cy="5688630"/>
        </p:xfrm>
        <a:graphic>
          <a:graphicData uri="http://schemas.openxmlformats.org/drawingml/2006/table">
            <a:tbl>
              <a:tblPr/>
              <a:tblGrid>
                <a:gridCol w="598220"/>
                <a:gridCol w="2066075"/>
                <a:gridCol w="1224136"/>
                <a:gridCol w="1296146"/>
              </a:tblGrid>
              <a:tr h="23321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МР РТ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Охрана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362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Оснащено организаций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 оснащенности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Азнакаевский 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Елабужский 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Муслюмовский 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67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2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г.Набережные Челны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208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Нурлатский  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74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Пестречинский 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Чистопольский 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88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Зеленодольский 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101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99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Мамадышский 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78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98,7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Агрызский 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Нижнекамск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153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94,4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72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Камско-Устьинский 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93,8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Алькеевский 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77,5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Атнинский 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76,5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г.Казань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313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58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Альметьевский 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34,8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Буинский 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24,2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Тукаевский 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32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Бугульминский 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1,9</a:t>
                      </a:r>
                    </a:p>
                  </a:txBody>
                  <a:tcPr marL="7136" marR="7136" marT="713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155176"/>
              </p:ext>
            </p:extLst>
          </p:nvPr>
        </p:nvGraphicFramePr>
        <p:xfrm>
          <a:off x="6240016" y="692696"/>
          <a:ext cx="5256583" cy="5934762"/>
        </p:xfrm>
        <a:graphic>
          <a:graphicData uri="http://schemas.openxmlformats.org/drawingml/2006/table">
            <a:tbl>
              <a:tblPr/>
              <a:tblGrid>
                <a:gridCol w="334233"/>
                <a:gridCol w="2111750"/>
                <a:gridCol w="1382511"/>
                <a:gridCol w="1428089"/>
              </a:tblGrid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Аксубаевский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Актанышский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Алексеевский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Апастовский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Арский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Бавлинский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Балтасинский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Верхнеуслонский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Высокогорский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Дрожжановский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Заинский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Кайбицкий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Кукморский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Лаишевский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Лениногорский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Менделеевский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Мензелинский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Новошешминский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Рыбнослободский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Сабинский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Сармановский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Спасский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Тетюшский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Тюлячинский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Черемшанский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Ютазинский 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06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1529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41,3</a:t>
                      </a:r>
                    </a:p>
                  </a:txBody>
                  <a:tcPr marL="6446" marR="6446" marT="6446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79376" y="260649"/>
            <a:ext cx="11233248" cy="1440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Обслуживание круглосуточной профессиональной охраной</a:t>
            </a:r>
            <a:endParaRPr lang="ru-RU" sz="2400" b="1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70797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3432" y="227687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Спасибо за внимание!</a:t>
            </a:r>
            <a:endParaRPr lang="ru-RU" sz="4800" b="1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4095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88654" y="404664"/>
            <a:ext cx="7886700" cy="68761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atin typeface="+mn-lt"/>
                <a:ea typeface="+mn-ea"/>
                <a:cs typeface="+mn-cs"/>
              </a:rPr>
              <a:t>Нормативные документы при формировании </a:t>
            </a:r>
            <a:r>
              <a:rPr lang="ru-RU" sz="2800" b="1" dirty="0">
                <a:latin typeface="+mn-lt"/>
                <a:ea typeface="+mn-ea"/>
                <a:cs typeface="+mn-cs"/>
              </a:rPr>
              <a:t>планов по обеспечению безопасности образовательных организаций</a:t>
            </a:r>
            <a:endParaRPr lang="ru-RU" sz="2800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9416" y="1628800"/>
            <a:ext cx="10585176" cy="4752528"/>
          </a:xfrm>
        </p:spPr>
        <p:txBody>
          <a:bodyPr>
            <a:noAutofit/>
          </a:bodyPr>
          <a:lstStyle/>
          <a:p>
            <a:pPr marL="85725" indent="357188" algn="just"/>
            <a:r>
              <a:rPr lang="ru-RU" sz="2400" dirty="0"/>
              <a:t>ФЗ от 22.07.2008 №123-ФЗ Технический регламент о требованиях пожарной </a:t>
            </a:r>
            <a:r>
              <a:rPr lang="ru-RU" sz="2400" dirty="0"/>
              <a:t>безопасности;</a:t>
            </a:r>
            <a:endParaRPr lang="ru-RU" sz="2400" dirty="0"/>
          </a:p>
          <a:p>
            <a:pPr marL="85725" indent="357188" algn="just"/>
            <a:r>
              <a:rPr lang="ru-RU" sz="2400" dirty="0"/>
              <a:t>Постановление Правительства РФ от 25.04.2012 №390  в редакции от 06.03.2015г. «О противопожарном режиме»</a:t>
            </a:r>
          </a:p>
          <a:p>
            <a:pPr marL="85725" indent="357188" algn="just"/>
            <a:r>
              <a:rPr lang="ru-RU" sz="2400" dirty="0"/>
              <a:t>Постановление </a:t>
            </a:r>
            <a:r>
              <a:rPr lang="ru-RU" sz="2400" dirty="0"/>
              <a:t>Правительства РФ от 25.03.2015г. № 272 «Об утверждении требований к </a:t>
            </a:r>
            <a:r>
              <a:rPr lang="ru-RU" sz="2400" dirty="0"/>
              <a:t>антитеррористической </a:t>
            </a:r>
            <a:r>
              <a:rPr lang="ru-RU" sz="2400" dirty="0"/>
              <a:t>защищенности мест массового пребывания людей и объектов (территорий), подлежащих обязательной охране полицией, и форм паспортов таких мест и объектов (территорий</a:t>
            </a:r>
            <a:r>
              <a:rPr lang="ru-RU" sz="2400" dirty="0"/>
              <a:t>)»;</a:t>
            </a:r>
          </a:p>
          <a:p>
            <a:pPr marL="85725" indent="357188" algn="just"/>
            <a:r>
              <a:rPr lang="ru-RU" sz="2400" dirty="0"/>
              <a:t>Постановление Правительства РФ от 04.09.2003 №547 в редакции от 09.04.2015г. </a:t>
            </a:r>
            <a:r>
              <a:rPr lang="ru-RU" sz="2400" dirty="0" smtClean="0"/>
              <a:t>«О </a:t>
            </a:r>
            <a:r>
              <a:rPr lang="ru-RU" sz="2400" dirty="0"/>
              <a:t>подготовке населения в области защиты от чрезвычайных ситуаций природного и техногенного </a:t>
            </a:r>
            <a:r>
              <a:rPr lang="ru-RU" sz="2400" dirty="0"/>
              <a:t>характера».</a:t>
            </a:r>
          </a:p>
        </p:txBody>
      </p:sp>
    </p:spTree>
    <p:extLst>
      <p:ext uri="{BB962C8B-B14F-4D97-AF65-F5344CB8AC3E}">
        <p14:creationId xmlns:p14="http://schemas.microsoft.com/office/powerpoint/2010/main" val="2020165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8244193"/>
              </p:ext>
            </p:extLst>
          </p:nvPr>
        </p:nvGraphicFramePr>
        <p:xfrm>
          <a:off x="767408" y="1484784"/>
          <a:ext cx="10657183" cy="3327800"/>
        </p:xfrm>
        <a:graphic>
          <a:graphicData uri="http://schemas.openxmlformats.org/drawingml/2006/table">
            <a:tbl>
              <a:tblPr bandRow="1">
                <a:tableStyleId>{616DA210-FB5B-4158-B5E0-FEB733F419BA}</a:tableStyleId>
              </a:tblPr>
              <a:tblGrid>
                <a:gridCol w="2552878"/>
                <a:gridCol w="4546316"/>
                <a:gridCol w="3557989"/>
              </a:tblGrid>
              <a:tr h="839218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Категория объекта (территории)</a:t>
                      </a:r>
                      <a:endParaRPr lang="ru-RU" sz="2400" b="1" dirty="0"/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Количество одновременного нахождения людей</a:t>
                      </a:r>
                      <a:endParaRPr lang="ru-RU" sz="2400" b="1" dirty="0"/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Требования</a:t>
                      </a:r>
                      <a:endParaRPr lang="ru-RU" sz="2400" b="1" dirty="0"/>
                    </a:p>
                  </a:txBody>
                  <a:tcPr marL="68580" marR="68580" anchor="ctr"/>
                </a:tc>
              </a:tr>
              <a:tr h="431230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1 категория</a:t>
                      </a:r>
                      <a:endParaRPr lang="ru-RU" sz="2400" b="0" dirty="0"/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1 000 </a:t>
                      </a:r>
                      <a:r>
                        <a:rPr lang="ru-RU" sz="2400" b="0" dirty="0" smtClean="0"/>
                        <a:t>человек</a:t>
                      </a:r>
                    </a:p>
                  </a:txBody>
                  <a:tcPr marL="68580" marR="68580" anchor="ctr"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Системы</a:t>
                      </a:r>
                      <a:r>
                        <a:rPr lang="ru-RU" sz="2400" b="0" baseline="0" dirty="0" smtClean="0"/>
                        <a:t> ви</a:t>
                      </a:r>
                      <a:r>
                        <a:rPr lang="ru-RU" sz="2400" b="0" dirty="0" smtClean="0"/>
                        <a:t>деонаблюдения, оповещения, </a:t>
                      </a:r>
                      <a:r>
                        <a:rPr lang="ru-RU" sz="2400" b="0" dirty="0" smtClean="0"/>
                        <a:t>освещения</a:t>
                      </a:r>
                      <a:endParaRPr lang="ru-RU" sz="2400" b="0" dirty="0" smtClean="0"/>
                    </a:p>
                  </a:txBody>
                  <a:tcPr marL="68580" marR="68580" anchor="ctr"/>
                </a:tc>
              </a:tr>
              <a:tr h="467945"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2 категория</a:t>
                      </a:r>
                      <a:endParaRPr lang="ru-RU" sz="2400" b="0" dirty="0"/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от 200 до </a:t>
                      </a:r>
                      <a:r>
                        <a:rPr lang="ru-RU" sz="2400" b="0" dirty="0" smtClean="0"/>
                        <a:t>1 000 </a:t>
                      </a:r>
                      <a:r>
                        <a:rPr lang="ru-RU" sz="2400" b="0" dirty="0" smtClean="0"/>
                        <a:t>человек</a:t>
                      </a:r>
                    </a:p>
                  </a:txBody>
                  <a:tcPr marL="68580" marR="6858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b="0" dirty="0" smtClean="0"/>
                    </a:p>
                  </a:txBody>
                  <a:tcPr marL="68580" marR="68580"/>
                </a:tc>
              </a:tr>
              <a:tr h="56946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/>
                        <a:t>3 </a:t>
                      </a:r>
                      <a:r>
                        <a:rPr lang="ru-RU" sz="2400" b="0" dirty="0" smtClean="0"/>
                        <a:t>категория</a:t>
                      </a:r>
                      <a:endParaRPr lang="ru-RU" sz="2400" b="0" dirty="0" smtClean="0"/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от 50 до 200 </a:t>
                      </a:r>
                      <a:r>
                        <a:rPr lang="ru-RU" sz="2400" b="0" dirty="0" smtClean="0"/>
                        <a:t>человек</a:t>
                      </a:r>
                      <a:endParaRPr lang="ru-RU" sz="2400" b="0" dirty="0" smtClean="0"/>
                    </a:p>
                  </a:txBody>
                  <a:tcPr marL="68580" marR="68580" anchor="ctr"/>
                </a:tc>
                <a:tc vMerge="1">
                  <a:txBody>
                    <a:bodyPr/>
                    <a:lstStyle/>
                    <a:p>
                      <a:pPr algn="ctr"/>
                      <a:endParaRPr lang="ru-RU" sz="2000" b="0" dirty="0" smtClean="0"/>
                    </a:p>
                  </a:txBody>
                  <a:tcPr marL="68580" marR="68580"/>
                </a:tc>
              </a:tr>
              <a:tr h="644469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dirty="0" smtClean="0"/>
                        <a:t>без </a:t>
                      </a:r>
                      <a:r>
                        <a:rPr lang="ru-RU" sz="2400" b="0" dirty="0" smtClean="0"/>
                        <a:t>категории</a:t>
                      </a:r>
                      <a:endParaRPr lang="ru-RU" sz="2400" b="0" dirty="0" smtClean="0"/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Менее 50 </a:t>
                      </a:r>
                      <a:r>
                        <a:rPr lang="ru-RU" sz="2400" b="0" dirty="0" smtClean="0"/>
                        <a:t>человек</a:t>
                      </a:r>
                      <a:endParaRPr lang="ru-RU" sz="2400" b="0" dirty="0" smtClean="0"/>
                    </a:p>
                  </a:txBody>
                  <a:tcPr marL="68580" marR="6858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0" dirty="0" smtClean="0"/>
                        <a:t>Требования отсутствуют</a:t>
                      </a:r>
                      <a:endParaRPr lang="ru-RU" sz="2400" b="0" dirty="0"/>
                    </a:p>
                  </a:txBody>
                  <a:tcPr marL="68580" marR="68580" anchor="ctr"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79576" y="116632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</a:rPr>
              <a:t>Требования антитеррористической защищенности.</a:t>
            </a:r>
          </a:p>
          <a:p>
            <a:pPr algn="ctr"/>
            <a:r>
              <a:rPr lang="ru-RU" sz="2400" dirty="0">
                <a:solidFill>
                  <a:prstClr val="black"/>
                </a:solidFill>
              </a:rPr>
              <a:t>Категории объектов по постановлению Правительства РФ от 25.03.2015 №272</a:t>
            </a:r>
          </a:p>
        </p:txBody>
      </p:sp>
      <p:sp>
        <p:nvSpPr>
          <p:cNvPr id="2" name="Rectangle 1"/>
          <p:cNvSpPr/>
          <p:nvPr/>
        </p:nvSpPr>
        <p:spPr>
          <a:xfrm>
            <a:off x="767408" y="5158898"/>
            <a:ext cx="106571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dirty="0" smtClean="0">
                <a:solidFill>
                  <a:prstClr val="black"/>
                </a:solidFill>
              </a:rPr>
              <a:t>СанПиН 2.4.2.2821-10, пункт 3.1. </a:t>
            </a:r>
            <a:r>
              <a:rPr lang="ru-RU" sz="2400" dirty="0">
                <a:solidFill>
                  <a:prstClr val="black"/>
                </a:solidFill>
              </a:rPr>
              <a:t>– </a:t>
            </a:r>
            <a:r>
              <a:rPr lang="ru-RU" sz="2400" dirty="0" smtClean="0">
                <a:solidFill>
                  <a:prstClr val="black"/>
                </a:solidFill>
              </a:rPr>
              <a:t>«Территория </a:t>
            </a:r>
            <a:r>
              <a:rPr lang="ru-RU" sz="2400" dirty="0">
                <a:solidFill>
                  <a:prstClr val="black"/>
                </a:solidFill>
              </a:rPr>
              <a:t>общеобразовательного учреждения должна быть ограждена забором и </a:t>
            </a:r>
            <a:r>
              <a:rPr lang="ru-RU" sz="2400" dirty="0" smtClean="0">
                <a:solidFill>
                  <a:prstClr val="black"/>
                </a:solidFill>
              </a:rPr>
              <a:t>озеленена»</a:t>
            </a:r>
          </a:p>
          <a:p>
            <a:pPr lvl="0" algn="ctr"/>
            <a:r>
              <a:rPr lang="ru-RU" sz="2400" dirty="0" smtClean="0">
                <a:solidFill>
                  <a:prstClr val="black"/>
                </a:solidFill>
              </a:rPr>
              <a:t>тревожная </a:t>
            </a:r>
            <a:r>
              <a:rPr lang="ru-RU" sz="2400" dirty="0">
                <a:solidFill>
                  <a:prstClr val="black"/>
                </a:solidFill>
              </a:rPr>
              <a:t>сигнализация</a:t>
            </a:r>
          </a:p>
        </p:txBody>
      </p:sp>
    </p:spTree>
    <p:extLst>
      <p:ext uri="{BB962C8B-B14F-4D97-AF65-F5344CB8AC3E}">
        <p14:creationId xmlns:p14="http://schemas.microsoft.com/office/powerpoint/2010/main" val="145717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340" y="332656"/>
            <a:ext cx="1180931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Методические </a:t>
            </a:r>
            <a:r>
              <a:rPr lang="ru-RU" sz="2700" b="1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рекомендации</a:t>
            </a:r>
            <a:br>
              <a:rPr lang="ru-RU" sz="2700" b="1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</a:br>
            <a:r>
              <a:rPr lang="ru-RU" sz="2700" b="1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в созданию </a:t>
            </a:r>
            <a:r>
              <a:rPr lang="ru-RU" sz="2700" b="1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единой системы обеспечения безопасности образовательных учреждений Российской </a:t>
            </a:r>
            <a:r>
              <a:rPr lang="ru-RU" sz="2700" b="1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Федерации</a:t>
            </a:r>
            <a:br>
              <a:rPr lang="ru-RU" sz="2700" b="1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</a:br>
            <a:r>
              <a:rPr lang="ru-RU" sz="2800" i="1" dirty="0" smtClean="0"/>
              <a:t>письмо </a:t>
            </a:r>
            <a:r>
              <a:rPr lang="ru-RU" sz="2800" i="1" dirty="0"/>
              <a:t>Министерства образования и науки РФ от 4 июня 2008 г. №03-1423:</a:t>
            </a:r>
            <a:br>
              <a:rPr lang="ru-RU" sz="2800" i="1" dirty="0"/>
            </a:br>
            <a:endParaRPr lang="ru-RU" sz="2700" b="1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7368" y="1652111"/>
            <a:ext cx="11305256" cy="46997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i="1" dirty="0" smtClean="0"/>
              <a:t>Требования к образовательной организации:</a:t>
            </a:r>
            <a:endParaRPr lang="ru-RU" sz="2000" b="1" i="1" dirty="0"/>
          </a:p>
          <a:p>
            <a:pPr marL="0" indent="0">
              <a:buNone/>
            </a:pPr>
            <a:r>
              <a:rPr lang="ru-RU" sz="2000" i="1" dirty="0"/>
              <a:t>- наличие периметрального ограждения и освещения территории;</a:t>
            </a:r>
          </a:p>
          <a:p>
            <a:pPr marL="0" indent="0">
              <a:buNone/>
            </a:pPr>
            <a:r>
              <a:rPr lang="ru-RU" sz="2000" i="1" dirty="0"/>
              <a:t>- обеспечение охраны службами безопасности, вневедомственной охраной при органах внутренних дел на договорной основе, частными охранными предприятиями;</a:t>
            </a:r>
          </a:p>
          <a:p>
            <a:pPr marL="0" indent="0">
              <a:buNone/>
            </a:pPr>
            <a:r>
              <a:rPr lang="ru-RU" sz="2000" i="1" dirty="0"/>
              <a:t>- наличие инженерно-технических средств охраны (охранно-пожарной сигнализации (ОПС), тревожной сигнализации, системы видеонаблюдения и контроля);</a:t>
            </a:r>
          </a:p>
          <a:p>
            <a:pPr marL="0" indent="0">
              <a:buNone/>
            </a:pPr>
            <a:r>
              <a:rPr lang="ru-RU" sz="2000" i="1" dirty="0"/>
              <a:t>- оборудование входными дверями, выполненными из материалов, позволяющих обеспечить надежную защиту от несанкционированного проникновения посторонних лиц;</a:t>
            </a:r>
          </a:p>
          <a:p>
            <a:pPr marL="0" indent="0">
              <a:buNone/>
            </a:pPr>
            <a:r>
              <a:rPr lang="ru-RU" sz="2000" i="1" dirty="0"/>
              <a:t>- наличие служебной документации, обеспечивающей пропускной, внутриобъектовый режим, отражающей информацию о проведении занятий с персоналом по действиям при возникновении чрезвычайных ситуаций, а также соответствующих инструкций для персонала;</a:t>
            </a:r>
          </a:p>
          <a:p>
            <a:pPr marL="0" indent="0">
              <a:buNone/>
            </a:pPr>
            <a:r>
              <a:rPr lang="ru-RU" sz="2000" i="1" dirty="0"/>
              <a:t>- определение должностного лица, ответственного за принятие мер по антитеррористической защите образовательного, научного учреждения или организации</a:t>
            </a:r>
            <a:r>
              <a:rPr lang="ru-RU" sz="2000" i="1" dirty="0" smtClean="0"/>
              <a:t>.</a:t>
            </a:r>
            <a:endParaRPr lang="ru-RU" sz="2000" i="1" dirty="0"/>
          </a:p>
        </p:txBody>
      </p:sp>
    </p:spTree>
    <p:extLst>
      <p:ext uri="{BB962C8B-B14F-4D97-AF65-F5344CB8AC3E}">
        <p14:creationId xmlns:p14="http://schemas.microsoft.com/office/powerpoint/2010/main" val="1979071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188640"/>
            <a:ext cx="11233248" cy="432048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Текущий статус </a:t>
            </a:r>
            <a:r>
              <a:rPr lang="ru-RU" sz="2400" b="1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антитеррористической </a:t>
            </a:r>
            <a:r>
              <a:rPr lang="ru-RU" sz="2400" b="1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укреплённости объектов образования</a:t>
            </a:r>
            <a:endParaRPr lang="ru-RU" sz="2400" b="1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1954828"/>
              </p:ext>
            </p:extLst>
          </p:nvPr>
        </p:nvGraphicFramePr>
        <p:xfrm>
          <a:off x="479376" y="764705"/>
          <a:ext cx="11377264" cy="5763312"/>
        </p:xfrm>
        <a:graphic>
          <a:graphicData uri="http://schemas.openxmlformats.org/drawingml/2006/table">
            <a:tbl>
              <a:tblPr/>
              <a:tblGrid>
                <a:gridCol w="1651904"/>
                <a:gridCol w="925792"/>
                <a:gridCol w="835029"/>
                <a:gridCol w="837298"/>
                <a:gridCol w="862257"/>
                <a:gridCol w="864526"/>
                <a:gridCol w="889487"/>
                <a:gridCol w="884949"/>
                <a:gridCol w="916716"/>
                <a:gridCol w="912178"/>
                <a:gridCol w="898564"/>
                <a:gridCol w="898564"/>
              </a:tblGrid>
              <a:tr h="27656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Тип организации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ОО всего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Техническая оснащенность образовательных организаций</a:t>
                      </a:r>
                    </a:p>
                  </a:txBody>
                  <a:tcPr marL="6529" marR="6529" marT="6529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54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КТС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Видеонаблюдение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СКУД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Турникет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Ограждение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9779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организаций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 оснащенности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организаций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 оснащенности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организаций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 оснащенности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организаций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 оснащенности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организаций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 оснащенности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186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Общеобразовательные </a:t>
                      </a:r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организации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9" marR="6529" marT="652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1703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1286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75,5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974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57,2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227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13,3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166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9,7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1563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91,8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779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Дошкольная образовательная </a:t>
                      </a:r>
                      <a:r>
                        <a:rPr lang="ru-RU" sz="14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организация</a:t>
                      </a:r>
                      <a:endParaRPr lang="ru-RU" sz="14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9" marR="6529" marT="652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1847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1408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76,2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1089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59,0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336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18,2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2,1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1767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95,7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599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Организация, осуществляющая обучение детей сирот и детей, оставшихся без попечения родителей</a:t>
                      </a:r>
                    </a:p>
                  </a:txBody>
                  <a:tcPr marL="6529" marR="6529" marT="652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779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Организация дополнительного образования</a:t>
                      </a:r>
                    </a:p>
                  </a:txBody>
                  <a:tcPr marL="6529" marR="6529" marT="652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155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107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69,0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82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52,9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16,8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0,6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105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67,7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5800"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 b="0" i="0" u="none" strike="noStrike">
                          <a:effectLst/>
                          <a:latin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6529" marR="6529" marT="6529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3705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2801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75,6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2138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57,7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589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15,9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effectLst/>
                          <a:latin typeface="Times New Roman" panose="02020603050405020304" pitchFamily="18" charset="0"/>
                        </a:rPr>
                        <a:t>206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5,6</a:t>
                      </a: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3427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92,5</a:t>
                      </a:r>
                      <a:endParaRPr lang="ru-RU" sz="1600" b="1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529" marR="6529" marT="652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0387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376" y="188641"/>
            <a:ext cx="11233248" cy="432047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Текущий статус </a:t>
            </a:r>
            <a:r>
              <a:rPr lang="ru-RU" sz="2400" b="1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антитеррористической </a:t>
            </a:r>
            <a:r>
              <a:rPr lang="ru-RU" sz="2400" b="1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укреплённости объектов образования</a:t>
            </a:r>
            <a:endParaRPr lang="ru-RU" sz="2400" b="1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565789"/>
              </p:ext>
            </p:extLst>
          </p:nvPr>
        </p:nvGraphicFramePr>
        <p:xfrm>
          <a:off x="479877" y="620688"/>
          <a:ext cx="11232747" cy="6062188"/>
        </p:xfrm>
        <a:graphic>
          <a:graphicData uri="http://schemas.openxmlformats.org/drawingml/2006/table">
            <a:tbl>
              <a:tblPr/>
              <a:tblGrid>
                <a:gridCol w="1537115"/>
                <a:gridCol w="1126680"/>
                <a:gridCol w="1440160"/>
                <a:gridCol w="1080120"/>
                <a:gridCol w="1512168"/>
                <a:gridCol w="1152128"/>
                <a:gridCol w="1080120"/>
                <a:gridCol w="1152128"/>
                <a:gridCol w="1152128"/>
              </a:tblGrid>
              <a:tr h="25117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Тип организации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Оснащенность охранными организациями и сторожами</a:t>
                      </a:r>
                    </a:p>
                  </a:txBody>
                  <a:tcPr marL="5732" marR="5732" marT="5732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4046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ЧОП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Вневедомственная охрана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Сторожи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Не имеющие охрану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45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организаций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 оснащенности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организаций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 оснащенности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организаций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 оснащенности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Всего организаций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 оснащенности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266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Общеобразовательные </a:t>
                      </a:r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организации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32" marR="5732" marT="57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79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4,6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193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11,3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1308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76,8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1,5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4539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Дошкольная образовательная </a:t>
                      </a:r>
                      <a:r>
                        <a:rPr lang="ru-RU" sz="1600" b="0" i="0" u="none" strike="noStrike" dirty="0" smtClean="0">
                          <a:effectLst/>
                          <a:latin typeface="Times New Roman" panose="02020603050405020304" pitchFamily="18" charset="0"/>
                        </a:rPr>
                        <a:t>организация</a:t>
                      </a:r>
                      <a:endParaRPr lang="ru-RU" sz="1600" b="0" i="0" u="none" strike="noStrike" dirty="0"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5732" marR="5732" marT="57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127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6,9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186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10,1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1457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78,9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61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3,3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51222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Организация, осуществляющая обучение детей сирот и детей, оставшихся без попечения родителей</a:t>
                      </a:r>
                    </a:p>
                  </a:txBody>
                  <a:tcPr marL="5732" marR="5732" marT="57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100,0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0,0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4539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Организация дополнительного образования</a:t>
                      </a:r>
                    </a:p>
                  </a:txBody>
                  <a:tcPr marL="5732" marR="5732" marT="57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4,5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3,9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119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76,8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2,6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501"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effectLst/>
                          <a:latin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5732" marR="5732" marT="5732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213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5,7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385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10,4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2884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77,8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effectLst/>
                          <a:latin typeface="Times New Roman" panose="02020603050405020304" pitchFamily="18" charset="0"/>
                        </a:rPr>
                        <a:t>91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effectLst/>
                          <a:latin typeface="Times New Roman" panose="02020603050405020304" pitchFamily="18" charset="0"/>
                        </a:rPr>
                        <a:t>2,5</a:t>
                      </a:r>
                    </a:p>
                  </a:txBody>
                  <a:tcPr marL="5732" marR="5732" marT="573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38169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416" y="147607"/>
            <a:ext cx="10515600" cy="76111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Поручение Президента Республики Татарстан по оснащению КТС</a:t>
            </a:r>
            <a:endParaRPr lang="ru-RU" sz="2800" b="1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576" y="908720"/>
            <a:ext cx="3368806" cy="44474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041" y="1052736"/>
            <a:ext cx="4007375" cy="24699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1504" y="5229200"/>
            <a:ext cx="9568511" cy="1501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2308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9090437"/>
              </p:ext>
            </p:extLst>
          </p:nvPr>
        </p:nvGraphicFramePr>
        <p:xfrm>
          <a:off x="191344" y="469158"/>
          <a:ext cx="5976664" cy="6396987"/>
        </p:xfrm>
        <a:graphic>
          <a:graphicData uri="http://schemas.openxmlformats.org/drawingml/2006/table">
            <a:tbl>
              <a:tblPr firstRow="1" firstCol="1" bandRow="1"/>
              <a:tblGrid>
                <a:gridCol w="361261"/>
                <a:gridCol w="1659903"/>
                <a:gridCol w="1433640"/>
                <a:gridCol w="1264415"/>
                <a:gridCol w="1257445"/>
              </a:tblGrid>
              <a:tr h="9182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МР РТ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образовательных организаций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Оснащенные образовательные организаций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Процент оснащенности, %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Альметьевский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Атнинский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Верхнеуслонский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Елабужский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Заинский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198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Камско-Устьинский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Менделеевский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319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Набережные Челны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Пестречинский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Сармановский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Спасский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Тетюшский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Казань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540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533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Балтасинский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Высокогорский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Ютазинский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Рыбно-Слободской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Зеленодольский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Дрожжановский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Нурлатский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Бугульминский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Чистопольский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Новошешминский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86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099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Нижнекамский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162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138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15" marR="4081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2717236"/>
              </p:ext>
            </p:extLst>
          </p:nvPr>
        </p:nvGraphicFramePr>
        <p:xfrm>
          <a:off x="6384032" y="469158"/>
          <a:ext cx="5544617" cy="6388844"/>
        </p:xfrm>
        <a:graphic>
          <a:graphicData uri="http://schemas.openxmlformats.org/drawingml/2006/table">
            <a:tbl>
              <a:tblPr firstRow="1" firstCol="1" bandRow="1"/>
              <a:tblGrid>
                <a:gridCol w="335147"/>
                <a:gridCol w="1539910"/>
                <a:gridCol w="1330002"/>
                <a:gridCol w="1173013"/>
                <a:gridCol w="1166545"/>
              </a:tblGrid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Буинский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Тукаевский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Аксубаевский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Алькеевский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Муслюмовский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Алексеевский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Арский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Азнакаевский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Лениногорский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Мензелинский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Бавлинский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Кукморский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116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Апастовский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Мамадышский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Агрызский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Черемшанский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41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Сабинский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Актанышский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43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Тюлячинский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Лаишевский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49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9040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Кайбицкий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90402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3 705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2 801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75,6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5282" marR="55282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79376" y="188641"/>
            <a:ext cx="11233248" cy="1440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Оснащенность кнопками тревожной сигнализации</a:t>
            </a:r>
            <a:endParaRPr lang="ru-RU" sz="2400" b="1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3178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975437"/>
              </p:ext>
            </p:extLst>
          </p:nvPr>
        </p:nvGraphicFramePr>
        <p:xfrm>
          <a:off x="623392" y="620688"/>
          <a:ext cx="5328592" cy="5832653"/>
        </p:xfrm>
        <a:graphic>
          <a:graphicData uri="http://schemas.openxmlformats.org/drawingml/2006/table">
            <a:tbl>
              <a:tblPr/>
              <a:tblGrid>
                <a:gridCol w="576064"/>
                <a:gridCol w="2340238"/>
                <a:gridCol w="1204560"/>
                <a:gridCol w="1207730"/>
              </a:tblGrid>
              <a:tr h="23748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№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МР РТ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Видеонаблюдение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478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Оснащено организаций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Процент оснащенности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Атнинский 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Верхнеуслонский 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Бавлинский 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Тетюшский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Дрожжановский 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55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Лениногорский 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92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Азнакаевский 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93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Зеленодольский 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102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100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4350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г.Набережные Челны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204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98,1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Тукаевский 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98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11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г.Казань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526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97,4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Ютазинский 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94,7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13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Нижнекамск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147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90,7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14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Нурлатский  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65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87,8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Аксубаевский 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50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87,7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Апастовский 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68,4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17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Черемшанский 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62,7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18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Буинский 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62,6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19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Алькеевский 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60,6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3748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20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Елабужский 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52,6</a:t>
                      </a:r>
                    </a:p>
                  </a:txBody>
                  <a:tcPr marL="7087" marR="7087" marT="708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79376" y="260649"/>
            <a:ext cx="11233248" cy="14401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prstClr val="black"/>
                </a:solidFill>
                <a:latin typeface="+mn-lt"/>
                <a:ea typeface="+mn-ea"/>
                <a:cs typeface="+mn-cs"/>
              </a:rPr>
              <a:t>Оснащенность видеонаблюдением</a:t>
            </a:r>
            <a:endParaRPr lang="ru-RU" sz="2400" b="1" dirty="0">
              <a:solidFill>
                <a:prstClr val="black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0373391"/>
              </p:ext>
            </p:extLst>
          </p:nvPr>
        </p:nvGraphicFramePr>
        <p:xfrm>
          <a:off x="6129000" y="620682"/>
          <a:ext cx="5583623" cy="5832658"/>
        </p:xfrm>
        <a:graphic>
          <a:graphicData uri="http://schemas.openxmlformats.org/drawingml/2006/table">
            <a:tbl>
              <a:tblPr/>
              <a:tblGrid>
                <a:gridCol w="353751"/>
                <a:gridCol w="2235057"/>
                <a:gridCol w="1463239"/>
                <a:gridCol w="1531576"/>
              </a:tblGrid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21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Чистопольский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45,5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Кукморский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47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40,5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Бугульминский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40,4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Заинский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23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38,3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Камско-Устьинский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37,5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26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Мамадышский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34,2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27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Мензелинский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16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28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Сармановский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24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29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Высокогорский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19,7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Кайбицкий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19,6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31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Рыбнослободский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19,2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Арский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17,9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33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Сабинский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15,2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34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Алексеевский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14,3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Муслюмовский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9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13,4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36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Лаишевский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12,2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Актанышский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38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Менделеевский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11,6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39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Спасский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9,1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40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Новошешминский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41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Агрызский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5,9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42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Тюлячинский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4,3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43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Пестречинский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2,9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44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Альметьевский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1,8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45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 Балтасинский 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FFFFFF"/>
                          </a:solidFill>
                          <a:effectLst/>
                          <a:latin typeface="Times New Roman" panose="02020603050405020304" pitchFamily="18" charset="0"/>
                        </a:rPr>
                        <a:t>1,5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22433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ИТОГО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2138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57,7</a:t>
                      </a:r>
                    </a:p>
                  </a:txBody>
                  <a:tcPr marL="6694" marR="6694" marT="669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8377329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5916</TotalTime>
  <Words>1524</Words>
  <Application>Microsoft Office PowerPoint</Application>
  <PresentationFormat>Widescreen</PresentationFormat>
  <Paragraphs>976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1_Тема Office</vt:lpstr>
      <vt:lpstr>2_Тема Office</vt:lpstr>
      <vt:lpstr>О реализации комплекса мер по обеспечению антитеррористической защищенности объектов образования</vt:lpstr>
      <vt:lpstr>Нормативные документы при формировании планов по обеспечению безопасности образовательных организаций</vt:lpstr>
      <vt:lpstr>PowerPoint Presentation</vt:lpstr>
      <vt:lpstr>Методические рекомендации в созданию единой системы обеспечения безопасности образовательных учреждений Российской Федерации письмо Министерства образования и науки РФ от 4 июня 2008 г. №03-1423: </vt:lpstr>
      <vt:lpstr>Текущий статус антитеррористической укреплённости объектов образования</vt:lpstr>
      <vt:lpstr>Текущий статус антитеррористической укреплённости объектов образования</vt:lpstr>
      <vt:lpstr>Поручение Президента Республики Татарстан по оснащению КТС</vt:lpstr>
      <vt:lpstr>Оснащенность кнопками тревожной сигнализации</vt:lpstr>
      <vt:lpstr>Оснащенность видеонаблюдением</vt:lpstr>
      <vt:lpstr>Оснащенность ограждением</vt:lpstr>
      <vt:lpstr>Обслуживание круглосуточной профессиональной охраной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Ясырева Юлия Александровна</dc:creator>
  <cp:lastModifiedBy>Timirkhan Alishev</cp:lastModifiedBy>
  <cp:revision>169</cp:revision>
  <cp:lastPrinted>2015-11-23T14:04:35Z</cp:lastPrinted>
  <dcterms:created xsi:type="dcterms:W3CDTF">2015-11-09T06:45:22Z</dcterms:created>
  <dcterms:modified xsi:type="dcterms:W3CDTF">2017-02-09T07:50:49Z</dcterms:modified>
</cp:coreProperties>
</file>